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81" r:id="rId15"/>
    <p:sldId id="267" r:id="rId16"/>
    <p:sldId id="270" r:id="rId17"/>
    <p:sldId id="271" r:id="rId18"/>
    <p:sldId id="272" r:id="rId19"/>
    <p:sldId id="273" r:id="rId20"/>
    <p:sldId id="274" r:id="rId21"/>
    <p:sldId id="278" r:id="rId22"/>
    <p:sldId id="275" r:id="rId23"/>
    <p:sldId id="276" r:id="rId24"/>
    <p:sldId id="277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MALE REPRODUCTIVE ORGANS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supply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Testicular artery- it is a direct branch of abdominal aorta.</a:t>
            </a:r>
          </a:p>
          <a:p>
            <a:pPr>
              <a:buNone/>
            </a:pPr>
            <a:r>
              <a:rPr lang="en-US" dirty="0" smtClean="0"/>
              <a:t>Venous drainage </a:t>
            </a:r>
          </a:p>
          <a:p>
            <a:r>
              <a:rPr lang="en-US" dirty="0" smtClean="0"/>
              <a:t>Drained by </a:t>
            </a:r>
            <a:r>
              <a:rPr lang="en-US" dirty="0" err="1" smtClean="0"/>
              <a:t>pampiniform</a:t>
            </a:r>
            <a:r>
              <a:rPr lang="en-US" dirty="0" smtClean="0"/>
              <a:t> plexus of veins,  which later unite to form the testicular vein, which drains into  IVC and to renal vein.</a:t>
            </a:r>
          </a:p>
          <a:p>
            <a:pPr>
              <a:buNone/>
            </a:pPr>
            <a:r>
              <a:rPr lang="en-US" dirty="0" smtClean="0"/>
              <a:t>Lymphatic drainage </a:t>
            </a:r>
          </a:p>
          <a:p>
            <a:r>
              <a:rPr lang="en-US" dirty="0" smtClean="0"/>
              <a:t>Testes drains into pre and </a:t>
            </a:r>
            <a:r>
              <a:rPr lang="en-US" dirty="0" err="1" smtClean="0"/>
              <a:t>para</a:t>
            </a:r>
            <a:r>
              <a:rPr lang="en-US" dirty="0" smtClean="0"/>
              <a:t> aortic group of lymph nodes. Scrotum drains into superficial inguinal lymph nodes.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aspects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Cryptorchidism</a:t>
            </a:r>
            <a:r>
              <a:rPr lang="en-US" dirty="0" smtClean="0"/>
              <a:t> : It is a congenital condition in which one or both testes fail to descend into the scrotum. Testes may be in the inguinal canal or in the pelvis.</a:t>
            </a:r>
          </a:p>
          <a:p>
            <a:r>
              <a:rPr lang="en-US" dirty="0" err="1" smtClean="0"/>
              <a:t>Varicocele</a:t>
            </a:r>
            <a:r>
              <a:rPr lang="en-US" dirty="0" smtClean="0"/>
              <a:t>: varicose veins in the  </a:t>
            </a:r>
            <a:r>
              <a:rPr lang="en-US" dirty="0" err="1" smtClean="0"/>
              <a:t>pampiniform</a:t>
            </a:r>
            <a:r>
              <a:rPr lang="en-US" dirty="0" smtClean="0"/>
              <a:t> plexus of the spermatic cord  which can lead to low sperm count or </a:t>
            </a:r>
            <a:r>
              <a:rPr lang="en-US" dirty="0" err="1" smtClean="0"/>
              <a:t>sterilty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Hydrocele</a:t>
            </a:r>
            <a:r>
              <a:rPr lang="en-US" dirty="0" smtClean="0"/>
              <a:t>: swelling of the scrotum, caused by excessive accumulation of fluid in the cavity of tunica </a:t>
            </a:r>
            <a:r>
              <a:rPr lang="en-US" dirty="0" err="1" smtClean="0"/>
              <a:t>vaginalis</a:t>
            </a:r>
            <a:r>
              <a:rPr lang="en-US" smtClean="0"/>
              <a:t>.</a:t>
            </a:r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Epididymis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coma shaped </a:t>
            </a:r>
            <a:r>
              <a:rPr lang="en-US" dirty="0" err="1" smtClean="0"/>
              <a:t>mass,made</a:t>
            </a:r>
            <a:r>
              <a:rPr lang="en-US" dirty="0" smtClean="0"/>
              <a:t> up of highly coiled tube.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epididymis</a:t>
            </a:r>
            <a:r>
              <a:rPr lang="en-US" dirty="0" smtClean="0"/>
              <a:t> applied to the superior and </a:t>
            </a:r>
            <a:r>
              <a:rPr lang="en-US" dirty="0" err="1" smtClean="0"/>
              <a:t>posterio</a:t>
            </a:r>
            <a:r>
              <a:rPr lang="en-US" dirty="0" smtClean="0"/>
              <a:t> lateral surfaces of testes.</a:t>
            </a:r>
          </a:p>
          <a:p>
            <a:r>
              <a:rPr lang="en-US" dirty="0" smtClean="0"/>
              <a:t>The sperms are stored in the </a:t>
            </a:r>
            <a:r>
              <a:rPr lang="en-US" dirty="0" err="1" smtClean="0"/>
              <a:t>epididymis</a:t>
            </a:r>
            <a:r>
              <a:rPr lang="en-US" dirty="0" smtClean="0"/>
              <a:t>, where they undergo final stage of maturation.</a:t>
            </a:r>
          </a:p>
          <a:p>
            <a:r>
              <a:rPr lang="en-US" dirty="0" smtClean="0"/>
              <a:t>The tail of the </a:t>
            </a:r>
            <a:r>
              <a:rPr lang="en-US" dirty="0" err="1" smtClean="0"/>
              <a:t>epididymis</a:t>
            </a:r>
            <a:r>
              <a:rPr lang="en-US" dirty="0" smtClean="0"/>
              <a:t> is continuous with the </a:t>
            </a:r>
            <a:r>
              <a:rPr lang="en-US" dirty="0" err="1" smtClean="0"/>
              <a:t>ductus</a:t>
            </a:r>
            <a:r>
              <a:rPr lang="en-US" dirty="0" smtClean="0"/>
              <a:t> deferens( vas deferens)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3 parts</a:t>
            </a:r>
          </a:p>
          <a:p>
            <a:r>
              <a:rPr lang="en-US" dirty="0" smtClean="0"/>
              <a:t>Head, body and tail</a:t>
            </a:r>
          </a:p>
          <a:p>
            <a:r>
              <a:rPr lang="en-US" dirty="0" smtClean="0"/>
              <a:t>The superior expanded part of </a:t>
            </a:r>
            <a:r>
              <a:rPr lang="en-US" dirty="0" err="1" smtClean="0"/>
              <a:t>epididymis</a:t>
            </a:r>
            <a:r>
              <a:rPr lang="en-US" dirty="0" smtClean="0"/>
              <a:t> is called </a:t>
            </a:r>
            <a:r>
              <a:rPr lang="en-US" dirty="0" smtClean="0">
                <a:solidFill>
                  <a:srgbClr val="FF0000"/>
                </a:solidFill>
              </a:rPr>
              <a:t>head</a:t>
            </a:r>
            <a:r>
              <a:rPr lang="en-US" dirty="0" smtClean="0"/>
              <a:t>, which is composed of the coiled ends of the efferent </a:t>
            </a:r>
            <a:r>
              <a:rPr lang="en-US" dirty="0" err="1" smtClean="0"/>
              <a:t>ductules.They</a:t>
            </a:r>
            <a:r>
              <a:rPr lang="en-US" dirty="0" smtClean="0"/>
              <a:t> transmit the sperm from the testis to the </a:t>
            </a:r>
            <a:r>
              <a:rPr lang="en-US" dirty="0" err="1" smtClean="0"/>
              <a:t>epididymis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body of the </a:t>
            </a:r>
            <a:r>
              <a:rPr lang="en-US" dirty="0" err="1" smtClean="0"/>
              <a:t>epididymis</a:t>
            </a:r>
            <a:r>
              <a:rPr lang="en-US" dirty="0" smtClean="0"/>
              <a:t> consists of a highly coiled duct of </a:t>
            </a:r>
            <a:r>
              <a:rPr lang="en-US" dirty="0" err="1" smtClean="0"/>
              <a:t>epididymis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IMG202106101330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8520" b="19186"/>
          <a:stretch>
            <a:fillRect/>
          </a:stretch>
        </p:blipFill>
        <p:spPr>
          <a:xfrm>
            <a:off x="914400" y="381000"/>
            <a:ext cx="7239000" cy="59436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 deferens( </a:t>
            </a:r>
            <a:r>
              <a:rPr lang="en-US" dirty="0" err="1" smtClean="0"/>
              <a:t>Ductus</a:t>
            </a:r>
            <a:r>
              <a:rPr lang="en-US" dirty="0" smtClean="0"/>
              <a:t> deferens)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thick walled muscular  tube.</a:t>
            </a:r>
          </a:p>
          <a:p>
            <a:r>
              <a:rPr lang="en-US" dirty="0" smtClean="0"/>
              <a:t>It is continuous with the duct of </a:t>
            </a:r>
            <a:r>
              <a:rPr lang="en-US" dirty="0" err="1" smtClean="0"/>
              <a:t>epididymis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begins in the tail of  </a:t>
            </a:r>
            <a:r>
              <a:rPr lang="en-US" dirty="0" err="1" smtClean="0"/>
              <a:t>epididymis</a:t>
            </a:r>
            <a:r>
              <a:rPr lang="en-US" dirty="0" smtClean="0"/>
              <a:t> and ends by joining the duct of the seminal vesicle to form the ejaculatory duct.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ductus</a:t>
            </a:r>
            <a:r>
              <a:rPr lang="en-US" dirty="0" smtClean="0"/>
              <a:t> deferens is about 45 cm long.</a:t>
            </a:r>
          </a:p>
          <a:p>
            <a:r>
              <a:rPr lang="en-US" dirty="0" smtClean="0"/>
              <a:t>It transmits the spermatozoa  from </a:t>
            </a:r>
            <a:r>
              <a:rPr lang="en-US" dirty="0" err="1" smtClean="0"/>
              <a:t>epididymis</a:t>
            </a:r>
            <a:r>
              <a:rPr lang="en-US" dirty="0" smtClean="0"/>
              <a:t> to the ejaculatory duct.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wall of </a:t>
            </a:r>
            <a:r>
              <a:rPr lang="en-US" dirty="0" err="1" smtClean="0"/>
              <a:t>ductus</a:t>
            </a:r>
            <a:r>
              <a:rPr lang="en-US" dirty="0" smtClean="0"/>
              <a:t> deferens has 3 layers </a:t>
            </a:r>
          </a:p>
          <a:p>
            <a:r>
              <a:rPr lang="en-US" dirty="0" smtClean="0"/>
              <a:t>Innermost mucous membrane</a:t>
            </a:r>
          </a:p>
          <a:p>
            <a:r>
              <a:rPr lang="en-US" dirty="0" smtClean="0"/>
              <a:t>Middle muscular layer</a:t>
            </a:r>
          </a:p>
          <a:p>
            <a:r>
              <a:rPr lang="en-US" dirty="0" smtClean="0"/>
              <a:t>Outer connective tissue layer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mucous membrane shows a  number of longitudinal folds ,so that the lumen appears star shaped </a:t>
            </a:r>
          </a:p>
          <a:p>
            <a:r>
              <a:rPr lang="en-US" dirty="0" smtClean="0"/>
              <a:t>Epithelium is simple  columnar, in the extra abdominal part the cells are ciliated.</a:t>
            </a:r>
          </a:p>
          <a:p>
            <a:r>
              <a:rPr lang="en-US" dirty="0" smtClean="0"/>
              <a:t>The muscle coat is very </a:t>
            </a:r>
            <a:r>
              <a:rPr lang="en-US" dirty="0" err="1" smtClean="0"/>
              <a:t>thick,consists</a:t>
            </a:r>
            <a:r>
              <a:rPr lang="en-US" dirty="0" smtClean="0"/>
              <a:t> of two layers- inner circular and outer longitudinal layers of smooth muscles.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aspects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Vasectomy: </a:t>
            </a:r>
            <a:r>
              <a:rPr lang="en-IN" dirty="0" smtClean="0"/>
              <a:t>bilateral ligation of the vas </a:t>
            </a:r>
            <a:r>
              <a:rPr lang="en-IN" dirty="0" err="1" smtClean="0"/>
              <a:t>deferns</a:t>
            </a:r>
            <a:r>
              <a:rPr lang="en-IN" dirty="0" smtClean="0"/>
              <a:t> is applied as one of the method of </a:t>
            </a:r>
            <a:r>
              <a:rPr lang="en-IN" smtClean="0"/>
              <a:t>family planning.</a:t>
            </a: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Prostate gland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largest accessory gland of the male reproductive system. Its secretions added to the volume of semen.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reproductive system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male, the reproductive system is closely related to the urinary system.</a:t>
            </a:r>
          </a:p>
          <a:p>
            <a:r>
              <a:rPr lang="en-US" dirty="0" smtClean="0"/>
              <a:t>The urethra is shared by the urinary and genital systems.</a:t>
            </a:r>
          </a:p>
          <a:p>
            <a:r>
              <a:rPr lang="en-US" dirty="0" smtClean="0"/>
              <a:t>The male reproductive organs include the external and internal genitalia.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Position, shape and location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Prostate lies in the lesser pelvis below </a:t>
            </a:r>
            <a:r>
              <a:rPr lang="en-US" dirty="0" err="1" smtClean="0"/>
              <a:t>theneck</a:t>
            </a:r>
            <a:r>
              <a:rPr lang="en-US" dirty="0" smtClean="0"/>
              <a:t> of urinary bladder.</a:t>
            </a:r>
          </a:p>
          <a:p>
            <a:pPr algn="just"/>
            <a:r>
              <a:rPr lang="en-US" dirty="0" smtClean="0"/>
              <a:t>It resembles an inverted cone.</a:t>
            </a:r>
          </a:p>
          <a:p>
            <a:pPr algn="just"/>
            <a:r>
              <a:rPr lang="en-US" dirty="0" smtClean="0"/>
              <a:t>It has an apex, base and four surfaces- anterior, posterior and two </a:t>
            </a:r>
            <a:r>
              <a:rPr lang="en-US" dirty="0" err="1" smtClean="0"/>
              <a:t>inferolateral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Measuring about 4cm transversely  at the base, 3cm vertically, and 2cm </a:t>
            </a:r>
            <a:r>
              <a:rPr lang="en-US" dirty="0" err="1" smtClean="0"/>
              <a:t>antero</a:t>
            </a:r>
            <a:r>
              <a:rPr lang="en-US" dirty="0" smtClean="0"/>
              <a:t> </a:t>
            </a:r>
            <a:r>
              <a:rPr lang="en-US" dirty="0" err="1" smtClean="0"/>
              <a:t>posteriorly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Weight-  8gms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Inner true capsule</a:t>
            </a:r>
          </a:p>
          <a:p>
            <a:r>
              <a:rPr lang="en-US" dirty="0" smtClean="0"/>
              <a:t>Outer false capsule</a:t>
            </a:r>
          </a:p>
          <a:p>
            <a:r>
              <a:rPr lang="en-US" dirty="0" smtClean="0"/>
              <a:t>The space between true and false capsule is occupied by the venous plexus 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Lobes of prostate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Divided into 5 lobes by prostatic urethra and ejaculatory duct.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Anterior lobe</a:t>
            </a:r>
            <a:r>
              <a:rPr lang="en-US" sz="2400" dirty="0" smtClean="0"/>
              <a:t>: A small portion in front of the prostatic urethra.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Posterior lobe</a:t>
            </a:r>
            <a:r>
              <a:rPr lang="en-US" sz="2400" dirty="0" smtClean="0"/>
              <a:t>: it lies behind the prostatic urethra and below the ejaculatory duct.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Lateral lobes</a:t>
            </a:r>
            <a:r>
              <a:rPr lang="en-US" sz="2400" dirty="0" smtClean="0"/>
              <a:t>: they lie one on each </a:t>
            </a:r>
            <a:r>
              <a:rPr lang="en-US" sz="2400" dirty="0" err="1" smtClean="0"/>
              <a:t>sideof</a:t>
            </a:r>
            <a:r>
              <a:rPr lang="en-US" sz="2400" dirty="0" smtClean="0"/>
              <a:t> prostatic urethra.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Median lobe</a:t>
            </a:r>
            <a:r>
              <a:rPr lang="en-US" sz="2400" dirty="0" smtClean="0"/>
              <a:t>: above and in front of ejaculatory duct.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IN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Zonal anatomy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Zonal anatomy of prostate has clinical importance 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Outer peripheral zone( about 70% of prostate tissue)-  prone for carcinoma.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Central zone( 25% of prostate tissue)- it surrounds the ejaculatory duct and occupies posterior to upper prostatic urethra.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Transitional zone( about 5% of prostate tissue)- distal part of </a:t>
            </a:r>
            <a:r>
              <a:rPr lang="en-US" dirty="0" err="1" smtClean="0"/>
              <a:t>preprostatic</a:t>
            </a:r>
            <a:r>
              <a:rPr lang="en-US" dirty="0" smtClean="0"/>
              <a:t> urethra. BPH is more common in this area.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Arterial supply: inferior </a:t>
            </a:r>
            <a:r>
              <a:rPr lang="en-US" dirty="0" err="1" smtClean="0"/>
              <a:t>vesical</a:t>
            </a:r>
            <a:r>
              <a:rPr lang="en-US" dirty="0" smtClean="0"/>
              <a:t> artery, middle rectal artery, and internal </a:t>
            </a:r>
            <a:r>
              <a:rPr lang="en-US" dirty="0" err="1" smtClean="0"/>
              <a:t>pudental</a:t>
            </a:r>
            <a:r>
              <a:rPr lang="en-US" dirty="0" smtClean="0"/>
              <a:t> artery.</a:t>
            </a:r>
          </a:p>
          <a:p>
            <a:r>
              <a:rPr lang="en-US" dirty="0" smtClean="0"/>
              <a:t>The veins from the prostatic plexus between true and false capsule drains into internal iliac vein.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Structurally the gland has a </a:t>
            </a:r>
            <a:r>
              <a:rPr lang="en-US" dirty="0" err="1" smtClean="0"/>
              <a:t>fibromuscular</a:t>
            </a:r>
            <a:r>
              <a:rPr lang="en-US" dirty="0" smtClean="0"/>
              <a:t> </a:t>
            </a:r>
            <a:r>
              <a:rPr lang="en-US" dirty="0" err="1" smtClean="0"/>
              <a:t>stroma</a:t>
            </a:r>
            <a:r>
              <a:rPr lang="en-US" dirty="0" smtClean="0"/>
              <a:t> which includes glandular tissue in the form of numerous follicles.</a:t>
            </a:r>
          </a:p>
          <a:p>
            <a:r>
              <a:rPr lang="en-US" dirty="0" smtClean="0"/>
              <a:t>Each follicle is lined by columnar epithelium. </a:t>
            </a:r>
          </a:p>
          <a:p>
            <a:r>
              <a:rPr lang="en-US" dirty="0" smtClean="0"/>
              <a:t>The follicle drains into  12-20 excretory ducts and it opens into the prostatic urethra.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aspects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Benign Prostatic hypertrophy (BPH)- Enlargement of the prostate gland. The enlarged prostate compress the urethra and obstruct the urinary outflow.</a:t>
            </a:r>
          </a:p>
          <a:p>
            <a:r>
              <a:rPr lang="en-US" dirty="0" smtClean="0"/>
              <a:t>TURP: Trans Urethral Resection of Prostate.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external genitalia or genital organs</a:t>
            </a:r>
          </a:p>
          <a:p>
            <a:pPr lvl="1"/>
            <a:r>
              <a:rPr lang="en-US" dirty="0" smtClean="0"/>
              <a:t>The penis</a:t>
            </a:r>
          </a:p>
          <a:p>
            <a:pPr lvl="1"/>
            <a:r>
              <a:rPr lang="en-US" dirty="0" smtClean="0"/>
              <a:t>The scrotum</a:t>
            </a:r>
          </a:p>
          <a:p>
            <a:pPr lvl="1"/>
            <a:r>
              <a:rPr lang="en-US" dirty="0" smtClean="0"/>
              <a:t>The testis and </a:t>
            </a:r>
            <a:r>
              <a:rPr lang="en-US" dirty="0" err="1" smtClean="0"/>
              <a:t>epididymis</a:t>
            </a:r>
            <a:endParaRPr lang="en-US" dirty="0" smtClean="0"/>
          </a:p>
          <a:p>
            <a:pPr lvl="1"/>
            <a:r>
              <a:rPr lang="en-US" dirty="0" smtClean="0"/>
              <a:t>The spermatic cord</a:t>
            </a:r>
          </a:p>
          <a:p>
            <a:r>
              <a:rPr lang="en-US" dirty="0" smtClean="0"/>
              <a:t>The internal genital organs </a:t>
            </a:r>
          </a:p>
          <a:p>
            <a:pPr lvl="1"/>
            <a:r>
              <a:rPr lang="en-US" dirty="0" smtClean="0"/>
              <a:t>The vas deferens or the </a:t>
            </a:r>
            <a:r>
              <a:rPr lang="en-US" dirty="0" err="1" smtClean="0"/>
              <a:t>ductus</a:t>
            </a:r>
            <a:r>
              <a:rPr lang="en-US" dirty="0" smtClean="0"/>
              <a:t> deferens</a:t>
            </a:r>
          </a:p>
          <a:p>
            <a:pPr lvl="1"/>
            <a:r>
              <a:rPr lang="en-US" dirty="0" smtClean="0"/>
              <a:t>The seminal vesicle</a:t>
            </a:r>
          </a:p>
          <a:p>
            <a:pPr lvl="1"/>
            <a:r>
              <a:rPr lang="en-US" dirty="0" smtClean="0"/>
              <a:t>The ejaculatory  duct</a:t>
            </a:r>
          </a:p>
          <a:p>
            <a:pPr lvl="1"/>
            <a:r>
              <a:rPr lang="en-US" dirty="0" smtClean="0"/>
              <a:t>The prostate</a:t>
            </a:r>
          </a:p>
          <a:p>
            <a:pPr lvl="1"/>
            <a:r>
              <a:rPr lang="en-US" dirty="0" smtClean="0"/>
              <a:t>The urethra.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Testis is suspended in the scrotal sac by the </a:t>
            </a:r>
            <a:r>
              <a:rPr lang="en-US" dirty="0" err="1" smtClean="0"/>
              <a:t>spermatid</a:t>
            </a:r>
            <a:r>
              <a:rPr lang="en-US" dirty="0" smtClean="0"/>
              <a:t> cord and covered by scrotal layers.</a:t>
            </a:r>
          </a:p>
          <a:p>
            <a:pPr>
              <a:buNone/>
            </a:pPr>
            <a:r>
              <a:rPr lang="en-US" dirty="0" smtClean="0"/>
              <a:t>Shape and dimensions </a:t>
            </a:r>
          </a:p>
          <a:p>
            <a:r>
              <a:rPr lang="en-US" dirty="0" smtClean="0"/>
              <a:t>Testes is oval in shape. Left testis lies about 1cm lower than right testis.</a:t>
            </a:r>
          </a:p>
          <a:p>
            <a:r>
              <a:rPr lang="en-US" dirty="0" smtClean="0"/>
              <a:t>Length 5cm, breadth-2.5cm, thickness- 3 cm</a:t>
            </a:r>
          </a:p>
          <a:p>
            <a:r>
              <a:rPr lang="en-US" dirty="0" smtClean="0"/>
              <a:t>Weight- 10-14 gm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features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Testis has two poles- upper and lower</a:t>
            </a:r>
          </a:p>
          <a:p>
            <a:r>
              <a:rPr lang="en-US" dirty="0" smtClean="0"/>
              <a:t>2 borders- anterior and posterior</a:t>
            </a:r>
          </a:p>
          <a:p>
            <a:r>
              <a:rPr lang="en-US" dirty="0" smtClean="0"/>
              <a:t>2 surfaces- medial and lateral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Coverings of testis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coats</a:t>
            </a:r>
          </a:p>
          <a:p>
            <a:pPr marL="514350" indent="-514350">
              <a:buAutoNum type="arabicPeriod"/>
            </a:pPr>
            <a:r>
              <a:rPr lang="en-US" dirty="0" smtClean="0"/>
              <a:t>Outer most- tunica </a:t>
            </a:r>
            <a:r>
              <a:rPr lang="en-US" dirty="0" err="1" smtClean="0"/>
              <a:t>vaginalis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middle- tunica </a:t>
            </a:r>
            <a:r>
              <a:rPr lang="en-US" dirty="0" err="1" smtClean="0"/>
              <a:t>albuginea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inner- tunica </a:t>
            </a:r>
            <a:r>
              <a:rPr lang="en-US" dirty="0" err="1" smtClean="0"/>
              <a:t>vasculosa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( describe </a:t>
            </a:r>
            <a:r>
              <a:rPr lang="en-US" dirty="0" err="1" smtClean="0"/>
              <a:t>detaily</a:t>
            </a:r>
            <a:r>
              <a:rPr lang="en-US" dirty="0" smtClean="0"/>
              <a:t> about each layer- refer </a:t>
            </a:r>
            <a:r>
              <a:rPr lang="en-US" smtClean="0"/>
              <a:t>text book)</a:t>
            </a:r>
            <a:endParaRPr lang="en-US" dirty="0" smtClean="0"/>
          </a:p>
          <a:p>
            <a:pPr marL="514350" indent="-514350">
              <a:buAutoNum type="arabicPeriod"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testis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testis is divided into 200-300 lobules by numerous septa that arise from the </a:t>
            </a:r>
            <a:r>
              <a:rPr lang="en-US" dirty="0" err="1" smtClean="0"/>
              <a:t>mediastinum</a:t>
            </a:r>
            <a:r>
              <a:rPr lang="en-US" dirty="0" smtClean="0"/>
              <a:t> testes. With in each lobule there are 2-3 </a:t>
            </a:r>
            <a:r>
              <a:rPr lang="en-US" dirty="0" err="1" smtClean="0"/>
              <a:t>seminiferous</a:t>
            </a:r>
            <a:r>
              <a:rPr lang="en-US" dirty="0" smtClean="0"/>
              <a:t> tubule.</a:t>
            </a:r>
          </a:p>
          <a:p>
            <a:r>
              <a:rPr lang="en-US" dirty="0" smtClean="0"/>
              <a:t>The interstitial cells of </a:t>
            </a:r>
            <a:r>
              <a:rPr lang="en-US" dirty="0" err="1" smtClean="0"/>
              <a:t>leydig</a:t>
            </a:r>
            <a:r>
              <a:rPr lang="en-US" dirty="0" smtClean="0"/>
              <a:t>  present in the </a:t>
            </a:r>
            <a:r>
              <a:rPr lang="en-US" dirty="0" err="1" smtClean="0"/>
              <a:t>seminiferous</a:t>
            </a:r>
            <a:r>
              <a:rPr lang="en-US" dirty="0" smtClean="0"/>
              <a:t> tubule . These cells secrete male sex hormone- </a:t>
            </a:r>
            <a:r>
              <a:rPr lang="en-US" dirty="0" smtClean="0">
                <a:solidFill>
                  <a:srgbClr val="FF0000"/>
                </a:solidFill>
              </a:rPr>
              <a:t>testosterone.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Seminiferous</a:t>
            </a:r>
            <a:r>
              <a:rPr lang="en-US" dirty="0" smtClean="0"/>
              <a:t> tubule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uncoiled </a:t>
            </a:r>
            <a:r>
              <a:rPr lang="en-US" dirty="0" err="1" smtClean="0"/>
              <a:t>seminiferous</a:t>
            </a:r>
            <a:r>
              <a:rPr lang="en-US" dirty="0" smtClean="0"/>
              <a:t> tubule is about 70-80 cm in length </a:t>
            </a:r>
          </a:p>
          <a:p>
            <a:r>
              <a:rPr lang="en-US" dirty="0" smtClean="0"/>
              <a:t>There are two varieties of cells in the </a:t>
            </a:r>
            <a:r>
              <a:rPr lang="en-US" dirty="0" err="1" smtClean="0"/>
              <a:t>seminiferous</a:t>
            </a:r>
            <a:r>
              <a:rPr lang="en-US" dirty="0" smtClean="0"/>
              <a:t> tubule-</a:t>
            </a:r>
          </a:p>
          <a:p>
            <a:pPr lvl="1"/>
            <a:r>
              <a:rPr lang="en-US" dirty="0" err="1" smtClean="0"/>
              <a:t>Spermatogenic</a:t>
            </a:r>
            <a:r>
              <a:rPr lang="en-US" dirty="0" smtClean="0"/>
              <a:t> cells:  these cells represent  different stages in the formation of spermatozoon. It includes </a:t>
            </a:r>
            <a:r>
              <a:rPr lang="en-US" dirty="0" err="1" smtClean="0"/>
              <a:t>spermatogonia</a:t>
            </a:r>
            <a:r>
              <a:rPr lang="en-US" dirty="0" smtClean="0"/>
              <a:t>-primary </a:t>
            </a:r>
            <a:r>
              <a:rPr lang="en-US" dirty="0" err="1" smtClean="0"/>
              <a:t>spermatocytes</a:t>
            </a:r>
            <a:r>
              <a:rPr lang="en-US" dirty="0" smtClean="0"/>
              <a:t>-secondary </a:t>
            </a:r>
            <a:r>
              <a:rPr lang="en-US" dirty="0" err="1" smtClean="0"/>
              <a:t>spermatocytes</a:t>
            </a:r>
            <a:r>
              <a:rPr lang="en-US" dirty="0" smtClean="0"/>
              <a:t>-</a:t>
            </a:r>
            <a:r>
              <a:rPr lang="en-US" dirty="0" err="1" smtClean="0"/>
              <a:t>spermatids</a:t>
            </a:r>
            <a:r>
              <a:rPr lang="en-US" dirty="0" smtClean="0"/>
              <a:t>-spermatozoa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Sertoli</a:t>
            </a:r>
            <a:r>
              <a:rPr lang="en-US" dirty="0" smtClean="0"/>
              <a:t> cells: these cells support and nourish the </a:t>
            </a:r>
            <a:r>
              <a:rPr lang="en-US" dirty="0" err="1" smtClean="0"/>
              <a:t>spermatogenic</a:t>
            </a:r>
            <a:r>
              <a:rPr lang="en-US" dirty="0" smtClean="0"/>
              <a:t> cells.</a:t>
            </a:r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1034</Words>
  <Application>Microsoft Office PowerPoint</Application>
  <PresentationFormat>On-screen Show (4:3)</PresentationFormat>
  <Paragraphs>110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MALE REPRODUCTIVE ORGANS</vt:lpstr>
      <vt:lpstr>Male reproductive system </vt:lpstr>
      <vt:lpstr>Slide 3</vt:lpstr>
      <vt:lpstr>Testis </vt:lpstr>
      <vt:lpstr>External features </vt:lpstr>
      <vt:lpstr>Coverings of testis </vt:lpstr>
      <vt:lpstr>Structure of testis </vt:lpstr>
      <vt:lpstr>Seminiferous tubule </vt:lpstr>
      <vt:lpstr>Slide 9</vt:lpstr>
      <vt:lpstr>Arterial supply </vt:lpstr>
      <vt:lpstr>Applied aspects </vt:lpstr>
      <vt:lpstr>Epididymis </vt:lpstr>
      <vt:lpstr>Parts </vt:lpstr>
      <vt:lpstr>Slide 14</vt:lpstr>
      <vt:lpstr>Vas deferens( Ductus deferens)</vt:lpstr>
      <vt:lpstr>Structure </vt:lpstr>
      <vt:lpstr>Cont…</vt:lpstr>
      <vt:lpstr>Applied aspects </vt:lpstr>
      <vt:lpstr>Prostate gland </vt:lpstr>
      <vt:lpstr>Position, shape and location </vt:lpstr>
      <vt:lpstr>Coverings </vt:lpstr>
      <vt:lpstr>Lobes of prostate  </vt:lpstr>
      <vt:lpstr>Zonal anatomy </vt:lpstr>
      <vt:lpstr>Blood supply </vt:lpstr>
      <vt:lpstr>Structure </vt:lpstr>
      <vt:lpstr>Applied aspects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MALE REPRODUCTIVE ORGANS</dc:title>
  <dc:creator>Mypc</dc:creator>
  <cp:lastModifiedBy>Mypc</cp:lastModifiedBy>
  <cp:revision>12</cp:revision>
  <dcterms:created xsi:type="dcterms:W3CDTF">2006-08-16T00:00:00Z</dcterms:created>
  <dcterms:modified xsi:type="dcterms:W3CDTF">2021-06-11T06:57:36Z</dcterms:modified>
</cp:coreProperties>
</file>